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Lst>
  <p:sldSz cy="5716575" cx="9525000"/>
  <p:notesSz cx="68818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1">
          <p15:clr>
            <a:srgbClr val="A4A3A4"/>
          </p15:clr>
        </p15:guide>
        <p15:guide id="2" pos="3000">
          <p15:clr>
            <a:srgbClr val="A4A3A4"/>
          </p15:clr>
        </p15:guide>
      </p15:sldGuideLst>
    </p:ext>
    <p:ext uri="http://customooxmlschemas.google.com/">
      <go:slidesCustomData xmlns:go="http://customooxmlschemas.google.com/" r:id="rId7" roundtripDataSignature="AMtx7mhIF2iFCflqrzFX6pHQ7152rEMJ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1" orient="horz"/>
        <p:guide pos="300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574388" y="697225"/>
            <a:ext cx="5733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8175" y="4415775"/>
            <a:ext cx="5505425" cy="41833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1:notes"/>
          <p:cNvSpPr/>
          <p:nvPr>
            <p:ph idx="2" type="sldImg"/>
          </p:nvPr>
        </p:nvSpPr>
        <p:spPr>
          <a:xfrm>
            <a:off x="538163" y="696913"/>
            <a:ext cx="5807075"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 name="Google Shape;20;p1:notes"/>
          <p:cNvSpPr txBox="1"/>
          <p:nvPr>
            <p:ph idx="1" type="body"/>
          </p:nvPr>
        </p:nvSpPr>
        <p:spPr>
          <a:xfrm>
            <a:off x="688175" y="4415775"/>
            <a:ext cx="5505300" cy="4183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
              </a:spcBef>
              <a:spcAft>
                <a:spcPts val="0"/>
              </a:spcAft>
              <a:buClr>
                <a:schemeClr val="dk1"/>
              </a:buClr>
              <a:buSzPts val="9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6" name="Shape 16"/>
        <p:cNvGrpSpPr/>
        <p:nvPr/>
      </p:nvGrpSpPr>
      <p:grpSpPr>
        <a:xfrm>
          <a:off x="0" y="0"/>
          <a:ext cx="0" cy="0"/>
          <a:chOff x="0" y="0"/>
          <a:chExt cx="0" cy="0"/>
        </a:xfrm>
      </p:grpSpPr>
      <p:sp>
        <p:nvSpPr>
          <p:cNvPr id="17" name="Google Shape;17;p3"/>
          <p:cNvSpPr txBox="1"/>
          <p:nvPr>
            <p:ph type="title"/>
          </p:nvPr>
        </p:nvSpPr>
        <p:spPr>
          <a:xfrm>
            <a:off x="0" y="0"/>
            <a:ext cx="9525600" cy="709200"/>
          </a:xfrm>
          <a:prstGeom prst="rect">
            <a:avLst/>
          </a:prstGeom>
          <a:noFill/>
          <a:ln>
            <a:noFill/>
          </a:ln>
        </p:spPr>
        <p:txBody>
          <a:bodyPr anchorCtr="0" anchor="ctr" bIns="9250" lIns="18525" spcFirstLastPara="1" rIns="18525" wrap="square" tIns="9250">
            <a:noAutofit/>
          </a:bodyPr>
          <a:lstStyle>
            <a:lvl1pPr lvl="0" algn="l">
              <a:lnSpc>
                <a:spcPct val="90000"/>
              </a:lnSpc>
              <a:spcBef>
                <a:spcPts val="0"/>
              </a:spcBef>
              <a:spcAft>
                <a:spcPts val="0"/>
              </a:spcAft>
              <a:buSzPts val="1600"/>
              <a:buNone/>
              <a:defRPr/>
            </a:lvl1pPr>
            <a:lvl2pPr lvl="1" algn="l">
              <a:lnSpc>
                <a:spcPct val="100000"/>
              </a:lnSpc>
              <a:spcBef>
                <a:spcPts val="0"/>
              </a:spcBef>
              <a:spcAft>
                <a:spcPts val="0"/>
              </a:spcAft>
              <a:buSzPts val="300"/>
              <a:buNone/>
              <a:defRPr/>
            </a:lvl2pPr>
            <a:lvl3pPr lvl="2" algn="l">
              <a:lnSpc>
                <a:spcPct val="100000"/>
              </a:lnSpc>
              <a:spcBef>
                <a:spcPts val="0"/>
              </a:spcBef>
              <a:spcAft>
                <a:spcPts val="0"/>
              </a:spcAft>
              <a:buSzPts val="300"/>
              <a:buNone/>
              <a:defRPr/>
            </a:lvl3pPr>
            <a:lvl4pPr lvl="3" algn="l">
              <a:lnSpc>
                <a:spcPct val="100000"/>
              </a:lnSpc>
              <a:spcBef>
                <a:spcPts val="0"/>
              </a:spcBef>
              <a:spcAft>
                <a:spcPts val="0"/>
              </a:spcAft>
              <a:buSzPts val="300"/>
              <a:buNone/>
              <a:defRPr/>
            </a:lvl4pPr>
            <a:lvl5pPr lvl="4" algn="l">
              <a:lnSpc>
                <a:spcPct val="100000"/>
              </a:lnSpc>
              <a:spcBef>
                <a:spcPts val="0"/>
              </a:spcBef>
              <a:spcAft>
                <a:spcPts val="0"/>
              </a:spcAft>
              <a:buSzPts val="300"/>
              <a:buNone/>
              <a:defRPr/>
            </a:lvl5pPr>
            <a:lvl6pPr lvl="5" algn="l">
              <a:lnSpc>
                <a:spcPct val="100000"/>
              </a:lnSpc>
              <a:spcBef>
                <a:spcPts val="0"/>
              </a:spcBef>
              <a:spcAft>
                <a:spcPts val="0"/>
              </a:spcAft>
              <a:buSzPts val="300"/>
              <a:buNone/>
              <a:defRPr/>
            </a:lvl6pPr>
            <a:lvl7pPr lvl="6" algn="l">
              <a:lnSpc>
                <a:spcPct val="100000"/>
              </a:lnSpc>
              <a:spcBef>
                <a:spcPts val="0"/>
              </a:spcBef>
              <a:spcAft>
                <a:spcPts val="0"/>
              </a:spcAft>
              <a:buSzPts val="300"/>
              <a:buNone/>
              <a:defRPr/>
            </a:lvl7pPr>
            <a:lvl8pPr lvl="7" algn="l">
              <a:lnSpc>
                <a:spcPct val="100000"/>
              </a:lnSpc>
              <a:spcBef>
                <a:spcPts val="0"/>
              </a:spcBef>
              <a:spcAft>
                <a:spcPts val="0"/>
              </a:spcAft>
              <a:buSzPts val="300"/>
              <a:buNone/>
              <a:defRPr/>
            </a:lvl8pPr>
            <a:lvl9pPr lvl="8" algn="l">
              <a:lnSpc>
                <a:spcPct val="100000"/>
              </a:lnSpc>
              <a:spcBef>
                <a:spcPts val="0"/>
              </a:spcBef>
              <a:spcAft>
                <a:spcPts val="0"/>
              </a:spcAft>
              <a:buSzPts val="300"/>
              <a:buNone/>
              <a:defRPr/>
            </a:lvl9pPr>
          </a:lstStyle>
          <a:p/>
        </p:txBody>
      </p:sp>
    </p:spTree>
  </p:cSld>
  <p:clrMapOvr>
    <a:masterClrMapping/>
  </p:clrMapOvr>
  <p:extLst>
    <p:ext uri="{DCECCB84-F9BA-43D5-87BE-67443E8EF086}">
      <p15:sldGuideLst>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 name="Shape 5"/>
        <p:cNvGrpSpPr/>
        <p:nvPr/>
      </p:nvGrpSpPr>
      <p:grpSpPr>
        <a:xfrm>
          <a:off x="0" y="0"/>
          <a:ext cx="0" cy="0"/>
          <a:chOff x="0" y="0"/>
          <a:chExt cx="0" cy="0"/>
        </a:xfrm>
      </p:grpSpPr>
      <p:sp>
        <p:nvSpPr>
          <p:cNvPr id="6" name="Google Shape;6;p2"/>
          <p:cNvSpPr txBox="1"/>
          <p:nvPr>
            <p:ph type="title"/>
          </p:nvPr>
        </p:nvSpPr>
        <p:spPr>
          <a:xfrm>
            <a:off x="654885" y="304367"/>
            <a:ext cx="8215800" cy="1104900"/>
          </a:xfrm>
          <a:prstGeom prst="rect">
            <a:avLst/>
          </a:prstGeom>
          <a:noFill/>
          <a:ln>
            <a:noFill/>
          </a:ln>
        </p:spPr>
        <p:txBody>
          <a:bodyPr anchorCtr="0" anchor="ctr" bIns="9250" lIns="18525" spcFirstLastPara="1" rIns="18525" wrap="square" tIns="9250">
            <a:noAutofit/>
          </a:bodyPr>
          <a:lstStyle>
            <a:lvl1pPr lvl="0" marR="0" rtl="0" algn="l">
              <a:lnSpc>
                <a:spcPct val="90000"/>
              </a:lnSpc>
              <a:spcBef>
                <a:spcPts val="0"/>
              </a:spcBef>
              <a:spcAft>
                <a:spcPts val="0"/>
              </a:spcAft>
              <a:buClr>
                <a:schemeClr val="dk1"/>
              </a:buClr>
              <a:buSzPts val="1600"/>
              <a:buFont typeface="Calibri"/>
              <a:buNone/>
              <a:defRPr b="0" i="0" sz="1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300"/>
              <a:buFont typeface="Arial"/>
              <a:buNone/>
              <a:defRPr b="0" i="0" sz="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
              <a:buFont typeface="Arial"/>
              <a:buNone/>
              <a:defRPr b="0" i="0" sz="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
              <a:buFont typeface="Arial"/>
              <a:buNone/>
              <a:defRPr b="0" i="0" sz="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
              <a:buFont typeface="Arial"/>
              <a:buNone/>
              <a:defRPr b="0" i="0" sz="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
              <a:buFont typeface="Arial"/>
              <a:buNone/>
              <a:defRPr b="0" i="0" sz="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
              <a:buFont typeface="Arial"/>
              <a:buNone/>
              <a:defRPr b="0" i="0" sz="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
              <a:buFont typeface="Arial"/>
              <a:buNone/>
              <a:defRPr b="0" i="0" sz="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
              <a:buFont typeface="Arial"/>
              <a:buNone/>
              <a:defRPr b="0" i="0" sz="400" u="none" cap="none" strike="noStrike">
                <a:solidFill>
                  <a:srgbClr val="000000"/>
                </a:solidFill>
                <a:latin typeface="Arial"/>
                <a:ea typeface="Arial"/>
                <a:cs typeface="Arial"/>
                <a:sym typeface="Arial"/>
              </a:defRPr>
            </a:lvl9pPr>
          </a:lstStyle>
          <a:p/>
        </p:txBody>
      </p:sp>
      <p:sp>
        <p:nvSpPr>
          <p:cNvPr id="7" name="Google Shape;7;p2"/>
          <p:cNvSpPr txBox="1"/>
          <p:nvPr>
            <p:ph idx="1" type="body"/>
          </p:nvPr>
        </p:nvSpPr>
        <p:spPr>
          <a:xfrm>
            <a:off x="476347" y="1480283"/>
            <a:ext cx="8215800" cy="3627300"/>
          </a:xfrm>
          <a:prstGeom prst="rect">
            <a:avLst/>
          </a:prstGeom>
          <a:noFill/>
          <a:ln>
            <a:noFill/>
          </a:ln>
        </p:spPr>
        <p:txBody>
          <a:bodyPr anchorCtr="0" anchor="t" bIns="9250" lIns="18525" spcFirstLastPara="1" rIns="18525" wrap="square" tIns="9250">
            <a:noAutofit/>
          </a:bodyPr>
          <a:lstStyle>
            <a:lvl1pPr indent="-330200" lvl="0" marL="457200" marR="0" rtl="0" algn="l">
              <a:lnSpc>
                <a:spcPct val="90000"/>
              </a:lnSpc>
              <a:spcBef>
                <a:spcPts val="7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1150" lvl="1" marL="914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2pPr>
            <a:lvl3pPr indent="-298450" lvl="2" marL="1371600" marR="0" rtl="0" algn="l">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Calibri"/>
                <a:ea typeface="Calibri"/>
                <a:cs typeface="Calibri"/>
                <a:sym typeface="Calibri"/>
              </a:defRPr>
            </a:lvl3pPr>
            <a:lvl4pPr indent="-292100" lvl="3" marL="18288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 name="Google Shape;8;p2"/>
          <p:cNvSpPr/>
          <p:nvPr/>
        </p:nvSpPr>
        <p:spPr>
          <a:xfrm>
            <a:off x="0" y="0"/>
            <a:ext cx="49800" cy="5716800"/>
          </a:xfrm>
          <a:prstGeom prst="rect">
            <a:avLst/>
          </a:prstGeom>
          <a:solidFill>
            <a:srgbClr val="DBDBDB"/>
          </a:solidFill>
          <a:ln>
            <a:noFill/>
          </a:ln>
        </p:spPr>
        <p:txBody>
          <a:bodyPr anchorCtr="0" anchor="ctr" bIns="6950" lIns="13875" spcFirstLastPara="1" rIns="13875" wrap="square" tIns="6950">
            <a:noAutofit/>
          </a:bodyPr>
          <a:lstStyle/>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chemeClr val="lt1"/>
              </a:solidFill>
              <a:latin typeface="Calibri"/>
              <a:ea typeface="Calibri"/>
              <a:cs typeface="Calibri"/>
              <a:sym typeface="Calibri"/>
            </a:endParaRPr>
          </a:p>
        </p:txBody>
      </p:sp>
      <p:sp>
        <p:nvSpPr>
          <p:cNvPr id="9" name="Google Shape;9;p2"/>
          <p:cNvSpPr/>
          <p:nvPr/>
        </p:nvSpPr>
        <p:spPr>
          <a:xfrm>
            <a:off x="-2282175" y="0"/>
            <a:ext cx="2083800" cy="5716800"/>
          </a:xfrm>
          <a:prstGeom prst="rect">
            <a:avLst/>
          </a:prstGeom>
          <a:solidFill>
            <a:srgbClr val="D8D8D8"/>
          </a:solidFill>
          <a:ln>
            <a:noFill/>
          </a:ln>
        </p:spPr>
        <p:txBody>
          <a:bodyPr anchorCtr="0" anchor="t" bIns="34725" lIns="34725" spcFirstLastPara="1" rIns="34725" wrap="square" tIns="347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7F7F7F"/>
                </a:solidFill>
                <a:latin typeface="Calibri"/>
                <a:ea typeface="Calibri"/>
                <a:cs typeface="Calibri"/>
                <a:sym typeface="Calibri"/>
              </a:rPr>
              <a:t>Poster Print Size:</a:t>
            </a:r>
            <a:endParaRPr b="0" i="0" sz="1500" u="none" cap="none" strike="noStrike">
              <a:solidFill>
                <a:srgbClr val="7F7F7F"/>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000"/>
              <a:buFont typeface="Arial"/>
              <a:buNone/>
            </a:pPr>
            <a:r>
              <a:rPr b="0" i="0" lang="en-US" sz="1000" u="none" cap="none" strike="noStrike">
                <a:solidFill>
                  <a:srgbClr val="7F7F7F"/>
                </a:solidFill>
                <a:latin typeface="Calibri"/>
                <a:ea typeface="Calibri"/>
                <a:cs typeface="Calibri"/>
                <a:sym typeface="Calibri"/>
              </a:rPr>
              <a:t>This poster template is 36” high by 48” wide. It can be used to print any poster with a 3:4 aspect ratio.</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500"/>
              <a:buFont typeface="Arial"/>
              <a:buNone/>
            </a:pPr>
            <a:r>
              <a:rPr b="0" i="0" lang="en-US" sz="1500" u="none" cap="none" strike="noStrike">
                <a:solidFill>
                  <a:srgbClr val="7F7F7F"/>
                </a:solidFill>
                <a:latin typeface="Calibri"/>
                <a:ea typeface="Calibri"/>
                <a:cs typeface="Calibri"/>
                <a:sym typeface="Calibri"/>
              </a:rPr>
              <a:t>Placeholders:</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000"/>
              <a:buFont typeface="Arial"/>
              <a:buNone/>
            </a:pPr>
            <a:r>
              <a:rPr b="0" i="0" lang="en-US" sz="1000" u="none" cap="none" strike="noStrike">
                <a:solidFill>
                  <a:srgbClr val="7F7F7F"/>
                </a:solidFill>
                <a:latin typeface="Calibri"/>
                <a:ea typeface="Calibri"/>
                <a:cs typeface="Calibri"/>
                <a:sym typeface="Calibri"/>
              </a:rPr>
              <a:t>The various elements included in this poster are ones we often see in medical, research, and scientific posters. Feel free to edit, move,  add, and delete items, or change the layout to suit your needs. Always check with your conference organizer for specific requirements.</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500"/>
              <a:buFont typeface="Arial"/>
              <a:buNone/>
            </a:pPr>
            <a:r>
              <a:rPr b="0" i="0" lang="en-US" sz="1500" u="none" cap="none" strike="noStrike">
                <a:solidFill>
                  <a:srgbClr val="7F7F7F"/>
                </a:solidFill>
                <a:latin typeface="Calibri"/>
                <a:ea typeface="Calibri"/>
                <a:cs typeface="Calibri"/>
                <a:sym typeface="Calibri"/>
              </a:rPr>
              <a:t>Image Quality:</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000"/>
              <a:buFont typeface="Arial"/>
              <a:buNone/>
            </a:pPr>
            <a:r>
              <a:rPr b="0" i="0" lang="en-US" sz="1000" u="none" cap="none" strike="noStrike">
                <a:solidFill>
                  <a:srgbClr val="7F7F7F"/>
                </a:solidFill>
                <a:latin typeface="Calibri"/>
                <a:ea typeface="Calibri"/>
                <a:cs typeface="Calibri"/>
                <a:sym typeface="Calibri"/>
              </a:rPr>
              <a:t>You can place digital photos or logo art in your poster file by selecting the </a:t>
            </a:r>
            <a:r>
              <a:rPr b="1" i="0" lang="en-US" sz="1000" u="none" cap="none" strike="noStrike">
                <a:solidFill>
                  <a:srgbClr val="7F7F7F"/>
                </a:solidFill>
                <a:latin typeface="Calibri"/>
                <a:ea typeface="Calibri"/>
                <a:cs typeface="Calibri"/>
                <a:sym typeface="Calibri"/>
              </a:rPr>
              <a:t>Insert, Picture</a:t>
            </a:r>
            <a:r>
              <a:rPr b="0" i="0" lang="en-US" sz="1000" u="none" cap="none" strike="noStrike">
                <a:solidFill>
                  <a:srgbClr val="7F7F7F"/>
                </a:solidFill>
                <a:latin typeface="Calibri"/>
                <a:ea typeface="Calibri"/>
                <a:cs typeface="Calibri"/>
                <a:sym typeface="Calibri"/>
              </a:rPr>
              <a:t> command, or by using standard copy &amp; paste. For best results, all graphic elements should be at least </a:t>
            </a:r>
            <a:r>
              <a:rPr b="1" i="0" lang="en-US" sz="1000" u="none" cap="none" strike="noStrike">
                <a:solidFill>
                  <a:srgbClr val="7F7F7F"/>
                </a:solidFill>
                <a:latin typeface="Calibri"/>
                <a:ea typeface="Calibri"/>
                <a:cs typeface="Calibri"/>
                <a:sym typeface="Calibri"/>
              </a:rPr>
              <a:t>150-200 pixels per inch in their final printed size</a:t>
            </a:r>
            <a:r>
              <a:rPr b="0" i="0" lang="en-US" sz="1000" u="none" cap="none" strike="noStrike">
                <a:solidFill>
                  <a:srgbClr val="7F7F7F"/>
                </a:solidFill>
                <a:latin typeface="Calibri"/>
                <a:ea typeface="Calibri"/>
                <a:cs typeface="Calibri"/>
                <a:sym typeface="Calibri"/>
              </a:rPr>
              <a:t>. For instance, a 1600 x 1200 pixel photo will usually look fine up to 8“-10” wide on your printed poster.</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000"/>
              <a:buFont typeface="Arial"/>
              <a:buNone/>
            </a:pPr>
            <a:r>
              <a:rPr b="0" i="0" lang="en-US" sz="1000" u="none" cap="none" strike="noStrike">
                <a:solidFill>
                  <a:srgbClr val="7F7F7F"/>
                </a:solidFill>
                <a:latin typeface="Calibri"/>
                <a:ea typeface="Calibri"/>
                <a:cs typeface="Calibri"/>
                <a:sym typeface="Calibri"/>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000"/>
              <a:buFont typeface="Arial"/>
              <a:buNone/>
            </a:pPr>
            <a:r>
              <a:rPr b="0" i="0" lang="en-US" sz="1000" u="none" cap="none" strike="noStrike">
                <a:solidFill>
                  <a:srgbClr val="7F7F7F"/>
                </a:solidFill>
                <a:latin typeface="Calibri"/>
                <a:ea typeface="Calibri"/>
                <a:cs typeface="Calibri"/>
                <a:sym typeface="Calibri"/>
              </a:rPr>
              <a:t>Please note that graphics from websites (such as the logo on your hospital's or university's home page) will only be 72 dpi and not suitable for printing.</a:t>
            </a:r>
            <a:endParaRPr b="0" i="0" sz="3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0"/>
              </a:spcAft>
              <a:buClr>
                <a:srgbClr val="000000"/>
              </a:buClr>
              <a:buSzPts val="700"/>
              <a:buFont typeface="Arial"/>
              <a:buNone/>
            </a:pPr>
            <a:br>
              <a:rPr b="0" i="0" lang="en-US" sz="700" u="none" cap="none" strike="noStrike">
                <a:solidFill>
                  <a:srgbClr val="7F7F7F"/>
                </a:solidFill>
                <a:latin typeface="Calibri"/>
                <a:ea typeface="Calibri"/>
                <a:cs typeface="Calibri"/>
                <a:sym typeface="Calibri"/>
              </a:rPr>
            </a:br>
            <a:r>
              <a:rPr b="0" i="0" lang="en-US" sz="700" u="none" cap="none" strike="noStrike">
                <a:solidFill>
                  <a:srgbClr val="7F7F7F"/>
                </a:solidFill>
                <a:latin typeface="Calibri"/>
                <a:ea typeface="Calibri"/>
                <a:cs typeface="Calibri"/>
                <a:sym typeface="Calibri"/>
              </a:rPr>
              <a:t>[This sidebar area does not print.]</a:t>
            </a:r>
            <a:endParaRPr b="0" i="0" sz="300" u="none" cap="none" strike="noStrike">
              <a:solidFill>
                <a:srgbClr val="000000"/>
              </a:solidFill>
              <a:latin typeface="Arial"/>
              <a:ea typeface="Arial"/>
              <a:cs typeface="Arial"/>
              <a:sym typeface="Arial"/>
            </a:endParaRPr>
          </a:p>
        </p:txBody>
      </p:sp>
      <p:grpSp>
        <p:nvGrpSpPr>
          <p:cNvPr id="10" name="Google Shape;10;p2"/>
          <p:cNvGrpSpPr/>
          <p:nvPr/>
        </p:nvGrpSpPr>
        <p:grpSpPr>
          <a:xfrm>
            <a:off x="9725042" y="0"/>
            <a:ext cx="2084100" cy="5714634"/>
            <a:chOff x="33832800" y="0"/>
            <a:chExt cx="12801600" cy="43891199"/>
          </a:xfrm>
        </p:grpSpPr>
        <p:sp>
          <p:nvSpPr>
            <p:cNvPr id="11" name="Google Shape;11;p2"/>
            <p:cNvSpPr/>
            <p:nvPr/>
          </p:nvSpPr>
          <p:spPr>
            <a:xfrm>
              <a:off x="33832800" y="0"/>
              <a:ext cx="12801600" cy="43891199"/>
            </a:xfrm>
            <a:prstGeom prst="rect">
              <a:avLst/>
            </a:prstGeom>
            <a:solidFill>
              <a:srgbClr val="D8D8D8"/>
            </a:solidFill>
            <a:ln>
              <a:noFill/>
            </a:ln>
          </p:spPr>
          <p:txBody>
            <a:bodyPr anchorCtr="0" anchor="t" bIns="46300" lIns="46300" spcFirstLastPara="1" rIns="46300" wrap="square" tIns="463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7F7F7F"/>
                  </a:solidFill>
                  <a:latin typeface="Calibri"/>
                  <a:ea typeface="Calibri"/>
                  <a:cs typeface="Calibri"/>
                  <a:sym typeface="Calibri"/>
                </a:rPr>
                <a:t>Change Color Theme:</a:t>
              </a:r>
              <a:endParaRPr b="0" i="0" sz="1500" u="none" cap="none" strike="noStrike">
                <a:solidFill>
                  <a:srgbClr val="7F7F7F"/>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000"/>
                <a:buFont typeface="Arial"/>
                <a:buNone/>
              </a:pPr>
              <a:r>
                <a:rPr b="0" i="0" lang="en-US" sz="1000" u="none" cap="none" strike="noStrike">
                  <a:solidFill>
                    <a:srgbClr val="7F7F7F"/>
                  </a:solidFill>
                  <a:latin typeface="Calibri"/>
                  <a:ea typeface="Calibri"/>
                  <a:cs typeface="Calibri"/>
                  <a:sym typeface="Calibri"/>
                </a:rPr>
                <a:t>This template is designed to use the built-in color themes in the newer versions of PowerPoint.</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000"/>
                <a:buFont typeface="Arial"/>
                <a:buNone/>
              </a:pPr>
              <a:r>
                <a:rPr b="0" i="0" lang="en-US" sz="1000" u="none" cap="none" strike="noStrike">
                  <a:solidFill>
                    <a:srgbClr val="7F7F7F"/>
                  </a:solidFill>
                  <a:latin typeface="Calibri"/>
                  <a:ea typeface="Calibri"/>
                  <a:cs typeface="Calibri"/>
                  <a:sym typeface="Calibri"/>
                </a:rPr>
                <a:t>To change the color theme, select the </a:t>
              </a:r>
              <a:r>
                <a:rPr b="1" i="0" lang="en-US" sz="1000" u="none" cap="none" strike="noStrike">
                  <a:solidFill>
                    <a:srgbClr val="7F7F7F"/>
                  </a:solidFill>
                  <a:latin typeface="Calibri"/>
                  <a:ea typeface="Calibri"/>
                  <a:cs typeface="Calibri"/>
                  <a:sym typeface="Calibri"/>
                </a:rPr>
                <a:t>Design</a:t>
              </a:r>
              <a:r>
                <a:rPr b="0" i="0" lang="en-US" sz="1000" u="none" cap="none" strike="noStrike">
                  <a:solidFill>
                    <a:srgbClr val="7F7F7F"/>
                  </a:solidFill>
                  <a:latin typeface="Calibri"/>
                  <a:ea typeface="Calibri"/>
                  <a:cs typeface="Calibri"/>
                  <a:sym typeface="Calibri"/>
                </a:rPr>
                <a:t> tab, then select the </a:t>
              </a:r>
              <a:r>
                <a:rPr b="1" i="0" lang="en-US" sz="1000" u="none" cap="none" strike="noStrike">
                  <a:solidFill>
                    <a:srgbClr val="7F7F7F"/>
                  </a:solidFill>
                  <a:latin typeface="Calibri"/>
                  <a:ea typeface="Calibri"/>
                  <a:cs typeface="Calibri"/>
                  <a:sym typeface="Calibri"/>
                </a:rPr>
                <a:t>Colors</a:t>
              </a:r>
              <a:r>
                <a:rPr b="0" i="0" lang="en-US" sz="1000" u="none" cap="none" strike="noStrike">
                  <a:solidFill>
                    <a:srgbClr val="7F7F7F"/>
                  </a:solidFill>
                  <a:latin typeface="Calibri"/>
                  <a:ea typeface="Calibri"/>
                  <a:cs typeface="Calibri"/>
                  <a:sym typeface="Calibri"/>
                </a:rPr>
                <a:t> drop-down list.</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000"/>
                <a:buFont typeface="Arial"/>
                <a:buNone/>
              </a:pPr>
              <a:r>
                <a:t/>
              </a:r>
              <a:endParaRPr b="0" i="0" sz="1000" u="none" cap="none" strike="noStrike">
                <a:solidFill>
                  <a:srgbClr val="7F7F7F"/>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000"/>
                <a:buFont typeface="Arial"/>
                <a:buNone/>
              </a:pPr>
              <a:r>
                <a:t/>
              </a:r>
              <a:endParaRPr b="0" i="0" sz="1000" u="none" cap="none" strike="noStrike">
                <a:solidFill>
                  <a:srgbClr val="7F7F7F"/>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000"/>
                <a:buFont typeface="Arial"/>
                <a:buNone/>
              </a:pPr>
              <a:r>
                <a:t/>
              </a:r>
              <a:endParaRPr b="0" i="0" sz="1000" u="none" cap="none" strike="noStrike">
                <a:solidFill>
                  <a:srgbClr val="7F7F7F"/>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000"/>
                <a:buFont typeface="Arial"/>
                <a:buNone/>
              </a:pPr>
              <a:r>
                <a:t/>
              </a:r>
              <a:endParaRPr b="0" i="0" sz="1000" u="none" cap="none" strike="noStrike">
                <a:solidFill>
                  <a:srgbClr val="7F7F7F"/>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000"/>
                <a:buFont typeface="Arial"/>
                <a:buNone/>
              </a:pPr>
              <a:r>
                <a:t/>
              </a:r>
              <a:endParaRPr b="0" i="0" sz="1000" u="none" cap="none" strike="noStrike">
                <a:solidFill>
                  <a:srgbClr val="7F7F7F"/>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000"/>
                <a:buFont typeface="Arial"/>
                <a:buNone/>
              </a:pPr>
              <a:r>
                <a:t/>
              </a:r>
              <a:endParaRPr b="0" i="0" sz="1000" u="none" cap="none" strike="noStrike">
                <a:solidFill>
                  <a:srgbClr val="7F7F7F"/>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000"/>
                <a:buFont typeface="Arial"/>
                <a:buNone/>
              </a:pPr>
              <a:r>
                <a:t/>
              </a:r>
              <a:endParaRPr b="0" i="0" sz="1000" u="none" cap="none" strike="noStrike">
                <a:solidFill>
                  <a:srgbClr val="7F7F7F"/>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000"/>
                <a:buFont typeface="Arial"/>
                <a:buNone/>
              </a:pPr>
              <a:r>
                <a:t/>
              </a:r>
              <a:endParaRPr b="0" i="0" sz="1000" u="none" cap="none" strike="noStrike">
                <a:solidFill>
                  <a:srgbClr val="7F7F7F"/>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000"/>
                <a:buFont typeface="Arial"/>
                <a:buNone/>
              </a:pPr>
              <a:r>
                <a:t/>
              </a:r>
              <a:endParaRPr b="0" i="0" sz="1000" u="none" cap="none" strike="noStrike">
                <a:solidFill>
                  <a:srgbClr val="7F7F7F"/>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000"/>
                <a:buFont typeface="Arial"/>
                <a:buNone/>
              </a:pPr>
              <a:r>
                <a:rPr b="0" i="0" lang="en-US" sz="1000" u="none" cap="none" strike="noStrike">
                  <a:solidFill>
                    <a:srgbClr val="7F7F7F"/>
                  </a:solidFill>
                  <a:latin typeface="Calibri"/>
                  <a:ea typeface="Calibri"/>
                  <a:cs typeface="Calibri"/>
                  <a:sym typeface="Calibri"/>
                </a:rPr>
                <a:t>The default color theme for this template is “Office”, so you can always return to that after trying some of the alternatives.</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500"/>
                <a:buFont typeface="Arial"/>
                <a:buNone/>
              </a:pPr>
              <a:r>
                <a:rPr b="0" i="0" lang="en-US" sz="1500" u="none" cap="none" strike="noStrike">
                  <a:solidFill>
                    <a:srgbClr val="7F7F7F"/>
                  </a:solidFill>
                  <a:latin typeface="Calibri"/>
                  <a:ea typeface="Calibri"/>
                  <a:cs typeface="Calibri"/>
                  <a:sym typeface="Calibri"/>
                </a:rPr>
                <a:t>Printing Your Poster:</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000"/>
                <a:buFont typeface="Arial"/>
                <a:buNone/>
              </a:pPr>
              <a:r>
                <a:rPr b="0" i="0" lang="en-US" sz="1000" u="none" cap="none" strike="noStrike">
                  <a:solidFill>
                    <a:srgbClr val="7F7F7F"/>
                  </a:solidFill>
                  <a:latin typeface="Calibri"/>
                  <a:ea typeface="Calibri"/>
                  <a:cs typeface="Calibri"/>
                  <a:sym typeface="Calibri"/>
                </a:rPr>
                <a:t>Once your poster file is ready, visit </a:t>
              </a:r>
              <a:r>
                <a:rPr b="1" i="0" lang="en-US" sz="1000" u="none" cap="none" strike="noStrike">
                  <a:solidFill>
                    <a:srgbClr val="7F7F7F"/>
                  </a:solidFill>
                  <a:latin typeface="Calibri"/>
                  <a:ea typeface="Calibri"/>
                  <a:cs typeface="Calibri"/>
                  <a:sym typeface="Calibri"/>
                </a:rPr>
                <a:t>www.genigraphics.com</a:t>
              </a:r>
              <a:r>
                <a:rPr b="0" i="0" lang="en-US" sz="1000" u="none" cap="none" strike="noStrike">
                  <a:solidFill>
                    <a:srgbClr val="7F7F7F"/>
                  </a:solidFill>
                  <a:latin typeface="Calibri"/>
                  <a:ea typeface="Calibri"/>
                  <a:cs typeface="Calibri"/>
                  <a:sym typeface="Calibri"/>
                </a:rPr>
                <a:t> to order a high-quality, affordable poster print. Every order receives a free design review and we can deliver as fast as next business day within the US and Canada. </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000"/>
                <a:buFont typeface="Arial"/>
                <a:buNone/>
              </a:pPr>
              <a:r>
                <a:rPr b="0" i="0" lang="en-US" sz="1000" u="none" cap="none" strike="noStrike">
                  <a:solidFill>
                    <a:srgbClr val="7F7F7F"/>
                  </a:solidFill>
                  <a:latin typeface="Calibri"/>
                  <a:ea typeface="Calibri"/>
                  <a:cs typeface="Calibri"/>
                  <a:sym typeface="Calibri"/>
                </a:rPr>
                <a:t>Genigraphics® has been producing output from PowerPoint® longer than anyone in the industry; dating back to when we helped Microsoft® design the PowerPoint® software. </a:t>
              </a:r>
              <a:endParaRPr b="0" i="0" sz="3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1000"/>
                <a:buFont typeface="Arial"/>
                <a:buNone/>
              </a:pPr>
              <a:r>
                <a:t/>
              </a:r>
              <a:endParaRPr b="0" i="0" sz="1000" u="none" cap="none" strike="noStrike">
                <a:solidFill>
                  <a:srgbClr val="7F7F7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7F7F7F"/>
                  </a:solidFill>
                  <a:latin typeface="Calibri"/>
                  <a:ea typeface="Calibri"/>
                  <a:cs typeface="Calibri"/>
                  <a:sym typeface="Calibri"/>
                </a:rPr>
                <a:t>US and Canada:  1-800-790-4001</a:t>
              </a:r>
              <a:br>
                <a:rPr b="0" i="0" lang="en-US" sz="1000" u="none" cap="none" strike="noStrike">
                  <a:solidFill>
                    <a:srgbClr val="7F7F7F"/>
                  </a:solidFill>
                  <a:latin typeface="Calibri"/>
                  <a:ea typeface="Calibri"/>
                  <a:cs typeface="Calibri"/>
                  <a:sym typeface="Calibri"/>
                </a:rPr>
              </a:br>
              <a:r>
                <a:rPr b="0" i="0" lang="en-US" sz="1000" u="none" cap="none" strike="noStrike">
                  <a:solidFill>
                    <a:srgbClr val="7F7F7F"/>
                  </a:solidFill>
                  <a:latin typeface="Calibri"/>
                  <a:ea typeface="Calibri"/>
                  <a:cs typeface="Calibri"/>
                  <a:sym typeface="Calibri"/>
                </a:rPr>
                <a:t>Email: info@genigraphics.com</a:t>
              </a:r>
              <a:endParaRPr b="0" i="0" sz="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br>
                <a:rPr b="0" i="0" lang="en-US" sz="700" u="none" cap="none" strike="noStrike">
                  <a:solidFill>
                    <a:srgbClr val="7F7F7F"/>
                  </a:solidFill>
                  <a:latin typeface="Calibri"/>
                  <a:ea typeface="Calibri"/>
                  <a:cs typeface="Calibri"/>
                  <a:sym typeface="Calibri"/>
                </a:rPr>
              </a:br>
              <a:r>
                <a:rPr b="0" i="0" lang="en-US" sz="700" u="none" cap="none" strike="noStrike">
                  <a:solidFill>
                    <a:srgbClr val="7F7F7F"/>
                  </a:solidFill>
                  <a:latin typeface="Calibri"/>
                  <a:ea typeface="Calibri"/>
                  <a:cs typeface="Calibri"/>
                  <a:sym typeface="Calibri"/>
                </a:rPr>
                <a:t>[This sidebar area does not print.]</a:t>
              </a:r>
              <a:endParaRPr b="0" i="0" sz="300" u="none" cap="none" strike="noStrike">
                <a:solidFill>
                  <a:srgbClr val="000000"/>
                </a:solidFill>
                <a:latin typeface="Arial"/>
                <a:ea typeface="Arial"/>
                <a:cs typeface="Arial"/>
                <a:sym typeface="Arial"/>
              </a:endParaRPr>
            </a:p>
          </p:txBody>
        </p:sp>
        <p:pic>
          <p:nvPicPr>
            <p:cNvPr id="12" name="Google Shape;12;p2"/>
            <p:cNvPicPr preferRelativeResize="0"/>
            <p:nvPr/>
          </p:nvPicPr>
          <p:blipFill rotWithShape="1">
            <a:blip r:embed="rId1">
              <a:alphaModFix/>
            </a:blip>
            <a:srcRect b="0" l="0" r="0" t="0"/>
            <a:stretch/>
          </p:blipFill>
          <p:spPr>
            <a:xfrm>
              <a:off x="34281341" y="9260274"/>
              <a:ext cx="11904515" cy="10246926"/>
            </a:xfrm>
            <a:prstGeom prst="rect">
              <a:avLst/>
            </a:prstGeom>
            <a:noFill/>
            <a:ln>
              <a:noFill/>
            </a:ln>
          </p:spPr>
        </p:pic>
      </p:grpSp>
      <p:sp>
        <p:nvSpPr>
          <p:cNvPr id="13" name="Google Shape;13;p2"/>
          <p:cNvSpPr/>
          <p:nvPr/>
        </p:nvSpPr>
        <p:spPr>
          <a:xfrm>
            <a:off x="9475750" y="435525"/>
            <a:ext cx="49800" cy="5716800"/>
          </a:xfrm>
          <a:prstGeom prst="rect">
            <a:avLst/>
          </a:prstGeom>
          <a:solidFill>
            <a:srgbClr val="DBDBDB"/>
          </a:solidFill>
          <a:ln>
            <a:noFill/>
          </a:ln>
        </p:spPr>
        <p:txBody>
          <a:bodyPr anchorCtr="0" anchor="ctr" bIns="6950" lIns="13875" spcFirstLastPara="1" rIns="13875" wrap="square" tIns="6950">
            <a:noAutofit/>
          </a:bodyPr>
          <a:lstStyle/>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chemeClr val="lt1"/>
              </a:solidFill>
              <a:latin typeface="Calibri"/>
              <a:ea typeface="Calibri"/>
              <a:cs typeface="Calibri"/>
              <a:sym typeface="Calibri"/>
            </a:endParaRPr>
          </a:p>
        </p:txBody>
      </p:sp>
      <p:sp>
        <p:nvSpPr>
          <p:cNvPr id="14" name="Google Shape;14;p2"/>
          <p:cNvSpPr/>
          <p:nvPr/>
        </p:nvSpPr>
        <p:spPr>
          <a:xfrm>
            <a:off x="0" y="0"/>
            <a:ext cx="9525600" cy="714600"/>
          </a:xfrm>
          <a:prstGeom prst="rect">
            <a:avLst/>
          </a:prstGeom>
          <a:solidFill>
            <a:srgbClr val="8C1D40"/>
          </a:solidFill>
          <a:ln>
            <a:noFill/>
          </a:ln>
        </p:spPr>
        <p:txBody>
          <a:bodyPr anchorCtr="0" anchor="ctr" bIns="6950" lIns="13875" spcFirstLastPara="1" rIns="13875" wrap="square" tIns="6950">
            <a:noAutofit/>
          </a:bodyPr>
          <a:lstStyle/>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chemeClr val="lt1"/>
              </a:solidFill>
              <a:latin typeface="Calibri"/>
              <a:ea typeface="Calibri"/>
              <a:cs typeface="Calibri"/>
              <a:sym typeface="Calibri"/>
            </a:endParaRPr>
          </a:p>
        </p:txBody>
      </p:sp>
      <p:sp>
        <p:nvSpPr>
          <p:cNvPr id="15" name="Google Shape;15;p2"/>
          <p:cNvSpPr/>
          <p:nvPr/>
        </p:nvSpPr>
        <p:spPr>
          <a:xfrm>
            <a:off x="0" y="5412433"/>
            <a:ext cx="9525600" cy="304500"/>
          </a:xfrm>
          <a:prstGeom prst="rect">
            <a:avLst/>
          </a:prstGeom>
          <a:solidFill>
            <a:srgbClr val="FFC627"/>
          </a:solidFill>
          <a:ln>
            <a:noFill/>
          </a:ln>
        </p:spPr>
        <p:txBody>
          <a:bodyPr anchorCtr="0" anchor="ctr" bIns="6950" lIns="13875" spcFirstLastPara="1" rIns="13875" wrap="square" tIns="6950">
            <a:noAutofit/>
          </a:bodyPr>
          <a:lstStyle/>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jpg"/><Relationship Id="rId10" Type="http://schemas.openxmlformats.org/officeDocument/2006/relationships/image" Target="../media/image12.jpg"/><Relationship Id="rId13" Type="http://schemas.openxmlformats.org/officeDocument/2006/relationships/image" Target="../media/image10.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2.jpg"/><Relationship Id="rId5" Type="http://schemas.openxmlformats.org/officeDocument/2006/relationships/image" Target="../media/image7.jpg"/><Relationship Id="rId6" Type="http://schemas.openxmlformats.org/officeDocument/2006/relationships/image" Target="../media/image6.png"/><Relationship Id="rId7" Type="http://schemas.openxmlformats.org/officeDocument/2006/relationships/image" Target="../media/image4.jp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pic>
        <p:nvPicPr>
          <p:cNvPr id="22" name="Google Shape;22;p1"/>
          <p:cNvPicPr preferRelativeResize="0"/>
          <p:nvPr/>
        </p:nvPicPr>
        <p:blipFill rotWithShape="1">
          <a:blip r:embed="rId3">
            <a:alphaModFix/>
          </a:blip>
          <a:srcRect b="0" l="0" r="0" t="0"/>
          <a:stretch/>
        </p:blipFill>
        <p:spPr>
          <a:xfrm>
            <a:off x="230785" y="67677"/>
            <a:ext cx="947506" cy="555801"/>
          </a:xfrm>
          <a:prstGeom prst="rect">
            <a:avLst/>
          </a:prstGeom>
          <a:noFill/>
          <a:ln>
            <a:noFill/>
          </a:ln>
        </p:spPr>
      </p:pic>
      <p:sp>
        <p:nvSpPr>
          <p:cNvPr id="23" name="Google Shape;23;p1"/>
          <p:cNvSpPr txBox="1"/>
          <p:nvPr/>
        </p:nvSpPr>
        <p:spPr>
          <a:xfrm>
            <a:off x="1757575" y="321362"/>
            <a:ext cx="5953500" cy="326700"/>
          </a:xfrm>
          <a:prstGeom prst="rect">
            <a:avLst/>
          </a:prstGeom>
          <a:noFill/>
          <a:ln>
            <a:noFill/>
          </a:ln>
        </p:spPr>
        <p:txBody>
          <a:bodyPr anchorCtr="0" anchor="ctr" bIns="69450" lIns="27775" spcFirstLastPara="1" rIns="27775" wrap="square" tIns="69450">
            <a:noAutofit/>
          </a:bodyPr>
          <a:lstStyle/>
          <a:p>
            <a:pPr indent="0" lvl="0" marL="0" marR="0" rtl="0" algn="ctr">
              <a:lnSpc>
                <a:spcPct val="115000"/>
              </a:lnSpc>
              <a:spcBef>
                <a:spcPts val="0"/>
              </a:spcBef>
              <a:spcAft>
                <a:spcPts val="0"/>
              </a:spcAft>
              <a:buClr>
                <a:schemeClr val="dk1"/>
              </a:buClr>
              <a:buSzPts val="1100"/>
              <a:buFont typeface="Arial"/>
              <a:buNone/>
            </a:pPr>
            <a:r>
              <a:rPr b="1" lang="en-US" sz="2600">
                <a:solidFill>
                  <a:srgbClr val="FFFFFF"/>
                </a:solidFill>
                <a:latin typeface="Calibri"/>
                <a:ea typeface="Calibri"/>
                <a:cs typeface="Calibri"/>
                <a:sym typeface="Calibri"/>
              </a:rPr>
              <a:t>Time Machine </a:t>
            </a:r>
            <a:endParaRPr b="0" i="0" sz="2600" u="none" cap="none" strike="noStrike">
              <a:solidFill>
                <a:srgbClr val="FFFFFF"/>
              </a:solidFill>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lang="en-US" sz="1500">
                <a:solidFill>
                  <a:schemeClr val="lt1"/>
                </a:solidFill>
                <a:latin typeface="Calibri"/>
                <a:ea typeface="Calibri"/>
                <a:cs typeface="Calibri"/>
                <a:sym typeface="Calibri"/>
              </a:rPr>
              <a:t>Jason Mester, Madelyn Molnar, Aditya Patil, Atanu Kothe, Suhrud Joglekar</a:t>
            </a:r>
            <a:endParaRPr i="0" sz="1500" u="none" cap="none" strike="noStrike">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dk1"/>
              </a:buClr>
              <a:buSzPts val="1100"/>
              <a:buFont typeface="Arial"/>
              <a:buNone/>
            </a:pPr>
            <a:r>
              <a:t/>
            </a:r>
            <a:endParaRPr b="0" i="0" sz="1800" u="none" cap="none" strike="noStrike">
              <a:solidFill>
                <a:srgbClr val="FFFFFF"/>
              </a:solidFill>
              <a:latin typeface="Calibri"/>
              <a:ea typeface="Calibri"/>
              <a:cs typeface="Calibri"/>
              <a:sym typeface="Calibri"/>
            </a:endParaRPr>
          </a:p>
        </p:txBody>
      </p:sp>
      <p:sp>
        <p:nvSpPr>
          <p:cNvPr id="24" name="Google Shape;24;p1"/>
          <p:cNvSpPr txBox="1"/>
          <p:nvPr/>
        </p:nvSpPr>
        <p:spPr>
          <a:xfrm>
            <a:off x="143500" y="909475"/>
            <a:ext cx="2946000" cy="1652400"/>
          </a:xfrm>
          <a:prstGeom prst="rect">
            <a:avLst/>
          </a:prstGeom>
          <a:solidFill>
            <a:schemeClr val="lt1">
              <a:alpha val="48627"/>
            </a:schemeClr>
          </a:solidFill>
          <a:ln cap="flat" cmpd="sng" w="12700">
            <a:solidFill>
              <a:srgbClr val="8C1D40"/>
            </a:solidFill>
            <a:prstDash val="solid"/>
            <a:round/>
            <a:headEnd len="sm" w="sm" type="none"/>
            <a:tailEnd len="sm" w="sm" type="none"/>
          </a:ln>
        </p:spPr>
        <p:txBody>
          <a:bodyPr anchorCtr="0" anchor="t" bIns="27775" lIns="27775" spcFirstLastPara="1" rIns="27775" wrap="square" tIns="27775">
            <a:noAutofit/>
          </a:bodyPr>
          <a:lstStyle/>
          <a:p>
            <a:pPr indent="0" lvl="0" marL="0" marR="0" rtl="0" algn="just">
              <a:lnSpc>
                <a:spcPct val="100000"/>
              </a:lnSpc>
              <a:spcBef>
                <a:spcPts val="100"/>
              </a:spcBef>
              <a:spcAft>
                <a:spcPts val="0"/>
              </a:spcAft>
              <a:buClr>
                <a:srgbClr val="000000"/>
              </a:buClr>
              <a:buSzPts val="1000"/>
              <a:buFont typeface="Arial"/>
              <a:buNone/>
            </a:pPr>
            <a:r>
              <a:rPr lang="en-US" sz="1100">
                <a:solidFill>
                  <a:schemeClr val="dk1"/>
                </a:solidFill>
                <a:latin typeface="Calibri"/>
                <a:ea typeface="Calibri"/>
                <a:cs typeface="Calibri"/>
                <a:sym typeface="Calibri"/>
              </a:rPr>
              <a:t>People with spinal cord injuries need to shift their weight every 20 minutes to prevent pressure sores, as their body no longer shifts its weight on its own. People often forget to do these weight shifts, though. As such, a device was needed that would reminded people with spinal cord injuries to do their weight shifts to keep them from developing pressure sores. </a:t>
            </a:r>
            <a:endParaRPr b="0" i="0" sz="1100" u="none" cap="none" strike="noStrike">
              <a:solidFill>
                <a:schemeClr val="dk1"/>
              </a:solidFill>
              <a:latin typeface="Calibri"/>
              <a:ea typeface="Calibri"/>
              <a:cs typeface="Calibri"/>
              <a:sym typeface="Calibri"/>
            </a:endParaRPr>
          </a:p>
        </p:txBody>
      </p:sp>
      <p:sp>
        <p:nvSpPr>
          <p:cNvPr id="25" name="Google Shape;25;p1"/>
          <p:cNvSpPr/>
          <p:nvPr/>
        </p:nvSpPr>
        <p:spPr>
          <a:xfrm>
            <a:off x="143500" y="771775"/>
            <a:ext cx="2946000" cy="137700"/>
          </a:xfrm>
          <a:prstGeom prst="rect">
            <a:avLst/>
          </a:prstGeom>
          <a:solidFill>
            <a:srgbClr val="8C1D40"/>
          </a:solidFill>
          <a:ln cap="flat" cmpd="sng" w="12700">
            <a:solidFill>
              <a:srgbClr val="8C1D40"/>
            </a:solidFill>
            <a:prstDash val="solid"/>
            <a:miter lim="800000"/>
            <a:headEnd len="sm" w="sm" type="none"/>
            <a:tailEnd len="sm" w="sm" type="none"/>
          </a:ln>
        </p:spPr>
        <p:txBody>
          <a:bodyPr anchorCtr="0" anchor="ctr" bIns="6950" lIns="13875" spcFirstLastPara="1" rIns="13875" wrap="square" tIns="6950">
            <a:noAutofit/>
          </a:bodyPr>
          <a:lstStyle/>
          <a:p>
            <a:pPr indent="0" lvl="0" marL="0" marR="0" rtl="0" algn="ctr">
              <a:lnSpc>
                <a:spcPct val="100000"/>
              </a:lnSpc>
              <a:spcBef>
                <a:spcPts val="0"/>
              </a:spcBef>
              <a:spcAft>
                <a:spcPts val="0"/>
              </a:spcAft>
              <a:buClr>
                <a:srgbClr val="000000"/>
              </a:buClr>
              <a:buSzPts val="900"/>
              <a:buFont typeface="Arial"/>
              <a:buNone/>
            </a:pPr>
            <a:r>
              <a:rPr b="1" lang="en-US" sz="900">
                <a:solidFill>
                  <a:schemeClr val="lt1"/>
                </a:solidFill>
                <a:latin typeface="Calibri"/>
                <a:ea typeface="Calibri"/>
                <a:cs typeface="Calibri"/>
                <a:sym typeface="Calibri"/>
              </a:rPr>
              <a:t>Introduction </a:t>
            </a:r>
            <a:endParaRPr b="0" i="0" sz="300" u="none" cap="none" strike="noStrike">
              <a:solidFill>
                <a:srgbClr val="000000"/>
              </a:solidFill>
              <a:latin typeface="Arial"/>
              <a:ea typeface="Arial"/>
              <a:cs typeface="Arial"/>
              <a:sym typeface="Arial"/>
            </a:endParaRPr>
          </a:p>
        </p:txBody>
      </p:sp>
      <p:sp>
        <p:nvSpPr>
          <p:cNvPr id="26" name="Google Shape;26;p1"/>
          <p:cNvSpPr txBox="1"/>
          <p:nvPr/>
        </p:nvSpPr>
        <p:spPr>
          <a:xfrm>
            <a:off x="3084875" y="2690650"/>
            <a:ext cx="2947500" cy="2649900"/>
          </a:xfrm>
          <a:prstGeom prst="rect">
            <a:avLst/>
          </a:prstGeom>
          <a:solidFill>
            <a:schemeClr val="lt1">
              <a:alpha val="48627"/>
            </a:schemeClr>
          </a:solidFill>
          <a:ln cap="flat" cmpd="sng" w="12700">
            <a:solidFill>
              <a:srgbClr val="8C1D40"/>
            </a:solidFill>
            <a:prstDash val="solid"/>
            <a:round/>
            <a:headEnd len="sm" w="sm" type="none"/>
            <a:tailEnd len="sm" w="sm" type="none"/>
          </a:ln>
        </p:spPr>
        <p:txBody>
          <a:bodyPr anchorCtr="0" anchor="t" bIns="27775" lIns="27775" spcFirstLastPara="1" rIns="27775" wrap="square" tIns="27775">
            <a:noAutofit/>
          </a:bodyPr>
          <a:lstStyle/>
          <a:p>
            <a:pPr indent="0" lvl="0" marL="0" marR="0" rtl="0" algn="just">
              <a:lnSpc>
                <a:spcPct val="100000"/>
              </a:lnSpc>
              <a:spcBef>
                <a:spcPts val="10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7" name="Google Shape;27;p1"/>
          <p:cNvSpPr/>
          <p:nvPr/>
        </p:nvSpPr>
        <p:spPr>
          <a:xfrm>
            <a:off x="3085925" y="2554450"/>
            <a:ext cx="2945400" cy="143700"/>
          </a:xfrm>
          <a:prstGeom prst="rect">
            <a:avLst/>
          </a:prstGeom>
          <a:solidFill>
            <a:srgbClr val="8C1D40"/>
          </a:solidFill>
          <a:ln cap="flat" cmpd="sng" w="12700">
            <a:solidFill>
              <a:srgbClr val="8C1D40"/>
            </a:solidFill>
            <a:prstDash val="solid"/>
            <a:miter lim="800000"/>
            <a:headEnd len="sm" w="sm" type="none"/>
            <a:tailEnd len="sm" w="sm" type="none"/>
          </a:ln>
        </p:spPr>
        <p:txBody>
          <a:bodyPr anchorCtr="0" anchor="ctr" bIns="6950" lIns="13875" spcFirstLastPara="1" rIns="13875" wrap="square" tIns="6950">
            <a:noAutofit/>
          </a:bodyPr>
          <a:lstStyle/>
          <a:p>
            <a:pPr indent="0" lvl="0" marL="0" marR="0" rtl="0" algn="ctr">
              <a:lnSpc>
                <a:spcPct val="100000"/>
              </a:lnSpc>
              <a:spcBef>
                <a:spcPts val="0"/>
              </a:spcBef>
              <a:spcAft>
                <a:spcPts val="0"/>
              </a:spcAft>
              <a:buNone/>
            </a:pPr>
            <a:r>
              <a:rPr b="1" lang="en-US" sz="900">
                <a:solidFill>
                  <a:schemeClr val="lt1"/>
                </a:solidFill>
              </a:rPr>
              <a:t>Implementation</a:t>
            </a:r>
            <a:r>
              <a:rPr b="1" lang="en-US" sz="900">
                <a:solidFill>
                  <a:schemeClr val="lt1"/>
                </a:solidFill>
              </a:rPr>
              <a:t> </a:t>
            </a:r>
            <a:endParaRPr b="1" i="0" sz="900" u="none" cap="none" strike="noStrike">
              <a:solidFill>
                <a:schemeClr val="lt1"/>
              </a:solidFill>
            </a:endParaRPr>
          </a:p>
        </p:txBody>
      </p:sp>
      <p:sp>
        <p:nvSpPr>
          <p:cNvPr id="28" name="Google Shape;28;p1"/>
          <p:cNvSpPr txBox="1"/>
          <p:nvPr/>
        </p:nvSpPr>
        <p:spPr>
          <a:xfrm>
            <a:off x="6027725" y="909475"/>
            <a:ext cx="3329100" cy="4431000"/>
          </a:xfrm>
          <a:prstGeom prst="rect">
            <a:avLst/>
          </a:prstGeom>
          <a:solidFill>
            <a:schemeClr val="lt1">
              <a:alpha val="48627"/>
            </a:schemeClr>
          </a:solidFill>
          <a:ln cap="flat" cmpd="sng" w="12700">
            <a:solidFill>
              <a:srgbClr val="8C1D40"/>
            </a:solidFill>
            <a:prstDash val="solid"/>
            <a:round/>
            <a:headEnd len="sm" w="sm" type="none"/>
            <a:tailEnd len="sm" w="sm" type="none"/>
          </a:ln>
        </p:spPr>
        <p:txBody>
          <a:bodyPr anchorCtr="0" anchor="t" bIns="27775" lIns="27775" spcFirstLastPara="1" rIns="27775" wrap="square" tIns="27775">
            <a:noAutofit/>
          </a:bodyPr>
          <a:lstStyle/>
          <a:p>
            <a:pPr indent="-114300" lvl="0" marL="228600" marR="0" rtl="0" algn="just">
              <a:lnSpc>
                <a:spcPct val="100000"/>
              </a:lnSpc>
              <a:spcBef>
                <a:spcPts val="10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9" name="Google Shape;29;p1"/>
          <p:cNvSpPr/>
          <p:nvPr/>
        </p:nvSpPr>
        <p:spPr>
          <a:xfrm>
            <a:off x="6027725" y="768775"/>
            <a:ext cx="3329100" cy="143700"/>
          </a:xfrm>
          <a:prstGeom prst="rect">
            <a:avLst/>
          </a:prstGeom>
          <a:solidFill>
            <a:srgbClr val="8C1D40"/>
          </a:solidFill>
          <a:ln cap="flat" cmpd="sng" w="12700">
            <a:solidFill>
              <a:srgbClr val="8C1D40"/>
            </a:solidFill>
            <a:prstDash val="solid"/>
            <a:miter lim="800000"/>
            <a:headEnd len="sm" w="sm" type="none"/>
            <a:tailEnd len="sm" w="sm" type="none"/>
          </a:ln>
        </p:spPr>
        <p:txBody>
          <a:bodyPr anchorCtr="0" anchor="ctr" bIns="6950" lIns="13875" spcFirstLastPara="1" rIns="13875" wrap="square" tIns="6950">
            <a:noAutofit/>
          </a:bodyPr>
          <a:lstStyle/>
          <a:p>
            <a:pPr indent="0" lvl="0" marL="0" marR="0" rtl="0" algn="ctr">
              <a:lnSpc>
                <a:spcPct val="100000"/>
              </a:lnSpc>
              <a:spcBef>
                <a:spcPts val="0"/>
              </a:spcBef>
              <a:spcAft>
                <a:spcPts val="0"/>
              </a:spcAft>
              <a:buNone/>
            </a:pPr>
            <a:r>
              <a:rPr b="1" lang="en-US" sz="900">
                <a:solidFill>
                  <a:schemeClr val="lt1"/>
                </a:solidFill>
                <a:latin typeface="Calibri"/>
                <a:ea typeface="Calibri"/>
                <a:cs typeface="Calibri"/>
                <a:sym typeface="Calibri"/>
              </a:rPr>
              <a:t>Related Work </a:t>
            </a:r>
            <a:endParaRPr b="0" i="0" sz="300" u="none" cap="none" strike="noStrike">
              <a:solidFill>
                <a:srgbClr val="000000"/>
              </a:solidFill>
              <a:latin typeface="Arial"/>
              <a:ea typeface="Arial"/>
              <a:cs typeface="Arial"/>
              <a:sym typeface="Arial"/>
            </a:endParaRPr>
          </a:p>
        </p:txBody>
      </p:sp>
      <p:sp>
        <p:nvSpPr>
          <p:cNvPr id="30" name="Google Shape;30;p1"/>
          <p:cNvSpPr/>
          <p:nvPr/>
        </p:nvSpPr>
        <p:spPr>
          <a:xfrm>
            <a:off x="3089500" y="769825"/>
            <a:ext cx="2946000" cy="141600"/>
          </a:xfrm>
          <a:prstGeom prst="rect">
            <a:avLst/>
          </a:prstGeom>
          <a:solidFill>
            <a:srgbClr val="8C1D40"/>
          </a:solidFill>
          <a:ln cap="flat" cmpd="sng" w="12700">
            <a:solidFill>
              <a:srgbClr val="8C1D40"/>
            </a:solidFill>
            <a:prstDash val="solid"/>
            <a:miter lim="800000"/>
            <a:headEnd len="sm" w="sm" type="none"/>
            <a:tailEnd len="sm" w="sm" type="none"/>
          </a:ln>
        </p:spPr>
        <p:txBody>
          <a:bodyPr anchorCtr="0" anchor="ctr" bIns="6950" lIns="13875" spcFirstLastPara="1" rIns="13875" wrap="square" tIns="6950">
            <a:noAutofit/>
          </a:bodyPr>
          <a:lstStyle/>
          <a:p>
            <a:pPr indent="0" lvl="0" marL="0" marR="0" rtl="0" algn="ctr">
              <a:lnSpc>
                <a:spcPct val="100000"/>
              </a:lnSpc>
              <a:spcBef>
                <a:spcPts val="0"/>
              </a:spcBef>
              <a:spcAft>
                <a:spcPts val="0"/>
              </a:spcAft>
              <a:buNone/>
            </a:pPr>
            <a:r>
              <a:rPr b="1" lang="en-US" sz="900">
                <a:solidFill>
                  <a:schemeClr val="lt1"/>
                </a:solidFill>
                <a:latin typeface="Calibri"/>
                <a:ea typeface="Calibri"/>
                <a:cs typeface="Calibri"/>
                <a:sym typeface="Calibri"/>
              </a:rPr>
              <a:t>Proposed Solution </a:t>
            </a:r>
            <a:endParaRPr b="0" i="0" sz="300" u="none" cap="none" strike="noStrike">
              <a:solidFill>
                <a:srgbClr val="000000"/>
              </a:solidFill>
              <a:latin typeface="Arial"/>
              <a:ea typeface="Arial"/>
              <a:cs typeface="Arial"/>
              <a:sym typeface="Arial"/>
            </a:endParaRPr>
          </a:p>
        </p:txBody>
      </p:sp>
      <p:sp>
        <p:nvSpPr>
          <p:cNvPr id="31" name="Google Shape;31;p1"/>
          <p:cNvSpPr txBox="1"/>
          <p:nvPr/>
        </p:nvSpPr>
        <p:spPr>
          <a:xfrm>
            <a:off x="144375" y="2690650"/>
            <a:ext cx="2946600" cy="2649900"/>
          </a:xfrm>
          <a:prstGeom prst="rect">
            <a:avLst/>
          </a:prstGeom>
          <a:solidFill>
            <a:schemeClr val="lt1">
              <a:alpha val="48627"/>
            </a:schemeClr>
          </a:solidFill>
          <a:ln cap="flat" cmpd="sng" w="12700">
            <a:solidFill>
              <a:srgbClr val="8C1D40"/>
            </a:solidFill>
            <a:prstDash val="solid"/>
            <a:round/>
            <a:headEnd len="sm" w="sm" type="none"/>
            <a:tailEnd len="sm" w="sm" type="none"/>
          </a:ln>
        </p:spPr>
        <p:txBody>
          <a:bodyPr anchorCtr="0" anchor="t" bIns="27775" lIns="27775" spcFirstLastPara="1" rIns="27775" wrap="square" tIns="27775">
            <a:noAutofit/>
          </a:bodyPr>
          <a:lstStyle/>
          <a:p>
            <a:pPr indent="0" lvl="0" marL="0" marR="0" rtl="0" algn="just">
              <a:lnSpc>
                <a:spcPct val="100000"/>
              </a:lnSpc>
              <a:spcBef>
                <a:spcPts val="100"/>
              </a:spcBef>
              <a:spcAft>
                <a:spcPts val="0"/>
              </a:spcAft>
              <a:buClr>
                <a:srgbClr val="000000"/>
              </a:buClr>
              <a:buSzPts val="900"/>
              <a:buFont typeface="Arial"/>
              <a:buNone/>
            </a:pPr>
            <a:r>
              <a:rPr lang="en-US" sz="1100">
                <a:solidFill>
                  <a:schemeClr val="dk1"/>
                </a:solidFill>
                <a:latin typeface="Calibri"/>
                <a:ea typeface="Calibri"/>
                <a:cs typeface="Calibri"/>
                <a:sym typeface="Calibri"/>
              </a:rPr>
              <a:t>People with spinal cord inquiries lose the urge to shift their weight when it is needed. Not shifting their weight can cause pressure to build up on certain spots of the body and for pressure sores to form. As such, the patient needs to be reminded every so often, roughly 20 minutes if they are sitting, or two hours if they are laying down, to do weight shifts to relieve this pressure. </a:t>
            </a:r>
            <a:endParaRPr b="0" i="0" sz="1100" u="none" cap="none" strike="noStrike">
              <a:solidFill>
                <a:schemeClr val="dk1"/>
              </a:solidFill>
              <a:latin typeface="Calibri"/>
              <a:ea typeface="Calibri"/>
              <a:cs typeface="Calibri"/>
              <a:sym typeface="Calibri"/>
            </a:endParaRPr>
          </a:p>
        </p:txBody>
      </p:sp>
      <p:sp>
        <p:nvSpPr>
          <p:cNvPr id="32" name="Google Shape;32;p1"/>
          <p:cNvSpPr/>
          <p:nvPr/>
        </p:nvSpPr>
        <p:spPr>
          <a:xfrm>
            <a:off x="143925" y="2561950"/>
            <a:ext cx="2947500" cy="128700"/>
          </a:xfrm>
          <a:prstGeom prst="rect">
            <a:avLst/>
          </a:prstGeom>
          <a:solidFill>
            <a:srgbClr val="8C1D40"/>
          </a:solidFill>
          <a:ln cap="flat" cmpd="sng" w="12700">
            <a:solidFill>
              <a:srgbClr val="8C1D40"/>
            </a:solidFill>
            <a:prstDash val="solid"/>
            <a:miter lim="800000"/>
            <a:headEnd len="sm" w="sm" type="none"/>
            <a:tailEnd len="sm" w="sm" type="none"/>
          </a:ln>
        </p:spPr>
        <p:txBody>
          <a:bodyPr anchorCtr="0" anchor="ctr" bIns="6950" lIns="13875" spcFirstLastPara="1" rIns="13875" wrap="square" tIns="6950">
            <a:noAutofit/>
          </a:bodyPr>
          <a:lstStyle/>
          <a:p>
            <a:pPr indent="0" lvl="0" marL="0" marR="0" rtl="0" algn="ctr">
              <a:lnSpc>
                <a:spcPct val="100000"/>
              </a:lnSpc>
              <a:spcBef>
                <a:spcPts val="0"/>
              </a:spcBef>
              <a:spcAft>
                <a:spcPts val="0"/>
              </a:spcAft>
              <a:buNone/>
            </a:pPr>
            <a:r>
              <a:rPr b="1" lang="en-US" sz="900">
                <a:solidFill>
                  <a:schemeClr val="lt1"/>
                </a:solidFill>
                <a:latin typeface="Calibri"/>
                <a:ea typeface="Calibri"/>
                <a:cs typeface="Calibri"/>
                <a:sym typeface="Calibri"/>
              </a:rPr>
              <a:t>Background Information </a:t>
            </a:r>
            <a:endParaRPr b="0" i="0" sz="300" u="none" cap="none" strike="noStrike">
              <a:solidFill>
                <a:srgbClr val="000000"/>
              </a:solidFill>
              <a:latin typeface="Arial"/>
              <a:ea typeface="Arial"/>
              <a:cs typeface="Arial"/>
              <a:sym typeface="Arial"/>
            </a:endParaRPr>
          </a:p>
        </p:txBody>
      </p:sp>
      <p:pic>
        <p:nvPicPr>
          <p:cNvPr descr="Barrow_Logo.png" id="33" name="Google Shape;33;p1"/>
          <p:cNvPicPr preferRelativeResize="0"/>
          <p:nvPr/>
        </p:nvPicPr>
        <p:blipFill rotWithShape="1">
          <a:blip r:embed="rId4">
            <a:alphaModFix/>
          </a:blip>
          <a:srcRect b="0" l="0" r="0" t="0"/>
          <a:stretch/>
        </p:blipFill>
        <p:spPr>
          <a:xfrm>
            <a:off x="8163018" y="44390"/>
            <a:ext cx="1060881" cy="627944"/>
          </a:xfrm>
          <a:prstGeom prst="rect">
            <a:avLst/>
          </a:prstGeom>
          <a:noFill/>
          <a:ln>
            <a:noFill/>
          </a:ln>
        </p:spPr>
      </p:pic>
      <p:pic>
        <p:nvPicPr>
          <p:cNvPr id="34" name="Google Shape;34;p1"/>
          <p:cNvPicPr preferRelativeResize="0"/>
          <p:nvPr/>
        </p:nvPicPr>
        <p:blipFill>
          <a:blip r:embed="rId5">
            <a:alphaModFix/>
          </a:blip>
          <a:stretch>
            <a:fillRect/>
          </a:stretch>
        </p:blipFill>
        <p:spPr>
          <a:xfrm>
            <a:off x="410158" y="4085700"/>
            <a:ext cx="2412692" cy="1178100"/>
          </a:xfrm>
          <a:prstGeom prst="rect">
            <a:avLst/>
          </a:prstGeom>
          <a:noFill/>
          <a:ln>
            <a:noFill/>
          </a:ln>
        </p:spPr>
      </p:pic>
      <p:pic>
        <p:nvPicPr>
          <p:cNvPr id="35" name="Google Shape;35;p1"/>
          <p:cNvPicPr preferRelativeResize="0"/>
          <p:nvPr/>
        </p:nvPicPr>
        <p:blipFill>
          <a:blip r:embed="rId6">
            <a:alphaModFix/>
          </a:blip>
          <a:stretch>
            <a:fillRect/>
          </a:stretch>
        </p:blipFill>
        <p:spPr>
          <a:xfrm>
            <a:off x="3138313" y="999887"/>
            <a:ext cx="2840600" cy="1432075"/>
          </a:xfrm>
          <a:prstGeom prst="rect">
            <a:avLst/>
          </a:prstGeom>
          <a:noFill/>
          <a:ln>
            <a:noFill/>
          </a:ln>
        </p:spPr>
      </p:pic>
      <p:pic>
        <p:nvPicPr>
          <p:cNvPr id="36" name="Google Shape;36;p1"/>
          <p:cNvPicPr preferRelativeResize="0"/>
          <p:nvPr/>
        </p:nvPicPr>
        <p:blipFill>
          <a:blip r:embed="rId7">
            <a:alphaModFix/>
          </a:blip>
          <a:stretch>
            <a:fillRect/>
          </a:stretch>
        </p:blipFill>
        <p:spPr>
          <a:xfrm>
            <a:off x="6078949" y="960849"/>
            <a:ext cx="1107411" cy="1178100"/>
          </a:xfrm>
          <a:prstGeom prst="rect">
            <a:avLst/>
          </a:prstGeom>
          <a:noFill/>
          <a:ln>
            <a:noFill/>
          </a:ln>
        </p:spPr>
      </p:pic>
      <p:sp>
        <p:nvSpPr>
          <p:cNvPr id="37" name="Google Shape;37;p1"/>
          <p:cNvSpPr txBox="1"/>
          <p:nvPr/>
        </p:nvSpPr>
        <p:spPr>
          <a:xfrm>
            <a:off x="7114600" y="1008925"/>
            <a:ext cx="2109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0E101A"/>
                </a:solidFill>
                <a:latin typeface="Calibri"/>
                <a:ea typeface="Calibri"/>
                <a:cs typeface="Calibri"/>
                <a:sym typeface="Calibri"/>
              </a:rPr>
              <a:t>Kitchen Timers: </a:t>
            </a:r>
            <a:r>
              <a:rPr lang="en-US" sz="1100">
                <a:solidFill>
                  <a:srgbClr val="0E101A"/>
                </a:solidFill>
                <a:latin typeface="Calibri"/>
                <a:ea typeface="Calibri"/>
                <a:cs typeface="Calibri"/>
                <a:sym typeface="Calibri"/>
              </a:rPr>
              <a:t>This is what patients currently use. While it keeps track of time, it does not keep track of weight shifts and makes an annoying sound. </a:t>
            </a:r>
            <a:endParaRPr sz="1100">
              <a:latin typeface="Calibri"/>
              <a:ea typeface="Calibri"/>
              <a:cs typeface="Calibri"/>
              <a:sym typeface="Calibri"/>
            </a:endParaRPr>
          </a:p>
        </p:txBody>
      </p:sp>
      <p:pic>
        <p:nvPicPr>
          <p:cNvPr id="38" name="Google Shape;38;p1"/>
          <p:cNvPicPr preferRelativeResize="0"/>
          <p:nvPr/>
        </p:nvPicPr>
        <p:blipFill>
          <a:blip r:embed="rId8">
            <a:alphaModFix/>
          </a:blip>
          <a:stretch>
            <a:fillRect/>
          </a:stretch>
        </p:blipFill>
        <p:spPr>
          <a:xfrm>
            <a:off x="6078951" y="2814749"/>
            <a:ext cx="1107399" cy="638897"/>
          </a:xfrm>
          <a:prstGeom prst="rect">
            <a:avLst/>
          </a:prstGeom>
          <a:noFill/>
          <a:ln>
            <a:noFill/>
          </a:ln>
        </p:spPr>
      </p:pic>
      <p:sp>
        <p:nvSpPr>
          <p:cNvPr id="39" name="Google Shape;39;p1"/>
          <p:cNvSpPr txBox="1"/>
          <p:nvPr/>
        </p:nvSpPr>
        <p:spPr>
          <a:xfrm>
            <a:off x="7186350" y="1964138"/>
            <a:ext cx="2064300" cy="2216400"/>
          </a:xfrm>
          <a:prstGeom prst="rect">
            <a:avLst/>
          </a:prstGeom>
          <a:solidFill>
            <a:schemeClr val="lt1">
              <a:alpha val="48630"/>
            </a:scheme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latin typeface="Calibri"/>
                <a:ea typeface="Calibri"/>
                <a:cs typeface="Calibri"/>
                <a:sym typeface="Calibri"/>
              </a:rPr>
              <a:t>Chair-based Systems:</a:t>
            </a:r>
            <a:r>
              <a:rPr lang="en-US" sz="1100">
                <a:latin typeface="Calibri"/>
                <a:ea typeface="Calibri"/>
                <a:cs typeface="Calibri"/>
                <a:sym typeface="Calibri"/>
              </a:rPr>
              <a:t> A number of systems exist that are installed on a chair to monitor pressure points. These systems can consist of air-filled cushions, smart textiles, and more. They have a variety of disadvantages, such as their price or being difficult to install. None of these keep track of if the patient performs the weight shift as well. </a:t>
            </a:r>
            <a:endParaRPr sz="1100">
              <a:latin typeface="Calibri"/>
              <a:ea typeface="Calibri"/>
              <a:cs typeface="Calibri"/>
              <a:sym typeface="Calibri"/>
            </a:endParaRPr>
          </a:p>
        </p:txBody>
      </p:sp>
      <p:pic>
        <p:nvPicPr>
          <p:cNvPr id="40" name="Google Shape;40;p1"/>
          <p:cNvPicPr preferRelativeResize="0"/>
          <p:nvPr/>
        </p:nvPicPr>
        <p:blipFill>
          <a:blip r:embed="rId9">
            <a:alphaModFix/>
          </a:blip>
          <a:stretch>
            <a:fillRect/>
          </a:stretch>
        </p:blipFill>
        <p:spPr>
          <a:xfrm flipH="1">
            <a:off x="6052384" y="4343323"/>
            <a:ext cx="1160550" cy="773706"/>
          </a:xfrm>
          <a:prstGeom prst="rect">
            <a:avLst/>
          </a:prstGeom>
          <a:noFill/>
          <a:ln>
            <a:noFill/>
          </a:ln>
        </p:spPr>
      </p:pic>
      <p:sp>
        <p:nvSpPr>
          <p:cNvPr id="41" name="Google Shape;41;p1"/>
          <p:cNvSpPr txBox="1"/>
          <p:nvPr/>
        </p:nvSpPr>
        <p:spPr>
          <a:xfrm>
            <a:off x="7186350" y="4074450"/>
            <a:ext cx="2064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0E101A"/>
                </a:solidFill>
                <a:latin typeface="Calibri"/>
                <a:ea typeface="Calibri"/>
                <a:cs typeface="Calibri"/>
                <a:sym typeface="Calibri"/>
              </a:rPr>
              <a:t>Apps:</a:t>
            </a:r>
            <a:r>
              <a:rPr lang="en-US" sz="1100">
                <a:solidFill>
                  <a:srgbClr val="0E101A"/>
                </a:solidFill>
                <a:latin typeface="Calibri"/>
                <a:ea typeface="Calibri"/>
                <a:cs typeface="Calibri"/>
                <a:sym typeface="Calibri"/>
              </a:rPr>
              <a:t> Some apps exist that can monitor, through various methods, when a patient needs to do a weight shift. It is difficult for quadriplegic individuals to use touch screens, though</a:t>
            </a:r>
            <a:r>
              <a:rPr lang="en-US" sz="1100">
                <a:solidFill>
                  <a:srgbClr val="0E101A"/>
                </a:solidFill>
              </a:rPr>
              <a:t>. </a:t>
            </a:r>
            <a:endParaRPr sz="1100">
              <a:latin typeface="Calibri"/>
              <a:ea typeface="Calibri"/>
              <a:cs typeface="Calibri"/>
              <a:sym typeface="Calibri"/>
            </a:endParaRPr>
          </a:p>
        </p:txBody>
      </p:sp>
      <p:pic>
        <p:nvPicPr>
          <p:cNvPr id="42" name="Google Shape;42;p1"/>
          <p:cNvPicPr preferRelativeResize="0"/>
          <p:nvPr/>
        </p:nvPicPr>
        <p:blipFill>
          <a:blip r:embed="rId10">
            <a:alphaModFix/>
          </a:blip>
          <a:stretch>
            <a:fillRect/>
          </a:stretch>
        </p:blipFill>
        <p:spPr>
          <a:xfrm>
            <a:off x="4528412" y="2820648"/>
            <a:ext cx="1451602" cy="1088701"/>
          </a:xfrm>
          <a:prstGeom prst="rect">
            <a:avLst/>
          </a:prstGeom>
          <a:noFill/>
          <a:ln>
            <a:noFill/>
          </a:ln>
        </p:spPr>
      </p:pic>
      <p:pic>
        <p:nvPicPr>
          <p:cNvPr id="43" name="Google Shape;43;p1"/>
          <p:cNvPicPr preferRelativeResize="0"/>
          <p:nvPr/>
        </p:nvPicPr>
        <p:blipFill>
          <a:blip r:embed="rId11">
            <a:alphaModFix/>
          </a:blip>
          <a:stretch>
            <a:fillRect/>
          </a:stretch>
        </p:blipFill>
        <p:spPr>
          <a:xfrm>
            <a:off x="3138325" y="2820650"/>
            <a:ext cx="1390075" cy="1088701"/>
          </a:xfrm>
          <a:prstGeom prst="rect">
            <a:avLst/>
          </a:prstGeom>
          <a:noFill/>
          <a:ln>
            <a:noFill/>
          </a:ln>
        </p:spPr>
      </p:pic>
      <p:pic>
        <p:nvPicPr>
          <p:cNvPr id="44" name="Google Shape;44;p1"/>
          <p:cNvPicPr preferRelativeResize="0"/>
          <p:nvPr/>
        </p:nvPicPr>
        <p:blipFill rotWithShape="1">
          <a:blip r:embed="rId12">
            <a:alphaModFix/>
          </a:blip>
          <a:srcRect b="3694" l="16888" r="19404" t="25932"/>
          <a:stretch/>
        </p:blipFill>
        <p:spPr>
          <a:xfrm rot="5400000">
            <a:off x="3467012" y="3644089"/>
            <a:ext cx="1347951" cy="1985024"/>
          </a:xfrm>
          <a:prstGeom prst="rect">
            <a:avLst/>
          </a:prstGeom>
          <a:noFill/>
          <a:ln>
            <a:noFill/>
          </a:ln>
        </p:spPr>
      </p:pic>
      <p:pic>
        <p:nvPicPr>
          <p:cNvPr id="45" name="Google Shape;45;p1"/>
          <p:cNvPicPr preferRelativeResize="0"/>
          <p:nvPr/>
        </p:nvPicPr>
        <p:blipFill rotWithShape="1">
          <a:blip r:embed="rId13">
            <a:alphaModFix/>
          </a:blip>
          <a:srcRect b="11756" l="17929" r="19554" t="6995"/>
          <a:stretch/>
        </p:blipFill>
        <p:spPr>
          <a:xfrm>
            <a:off x="5189562" y="3958967"/>
            <a:ext cx="782100" cy="1355259"/>
          </a:xfrm>
          <a:prstGeom prst="rect">
            <a:avLst/>
          </a:prstGeom>
          <a:noFill/>
          <a:ln>
            <a:noFill/>
          </a:ln>
        </p:spPr>
      </p:pic>
      <p:sp>
        <p:nvSpPr>
          <p:cNvPr id="46" name="Google Shape;46;p1"/>
          <p:cNvSpPr txBox="1"/>
          <p:nvPr/>
        </p:nvSpPr>
        <p:spPr>
          <a:xfrm>
            <a:off x="144375" y="5469325"/>
            <a:ext cx="5685600" cy="231000"/>
          </a:xfrm>
          <a:prstGeom prst="rect">
            <a:avLst/>
          </a:prstGeom>
          <a:noFill/>
          <a:ln>
            <a:noFill/>
          </a:ln>
        </p:spPr>
        <p:txBody>
          <a:bodyPr anchorCtr="0" anchor="t" bIns="27775" lIns="27775" spcFirstLastPara="1" rIns="27775" wrap="square" tIns="27775">
            <a:noAutofit/>
          </a:bodyPr>
          <a:lstStyle/>
          <a:p>
            <a:pPr indent="0" lvl="0" marL="0" marR="0" rtl="0" algn="just">
              <a:lnSpc>
                <a:spcPct val="100000"/>
              </a:lnSpc>
              <a:spcBef>
                <a:spcPts val="100"/>
              </a:spcBef>
              <a:spcAft>
                <a:spcPts val="0"/>
              </a:spcAft>
              <a:buClr>
                <a:srgbClr val="000000"/>
              </a:buClr>
              <a:buSzPts val="900"/>
              <a:buFont typeface="Arial"/>
              <a:buNone/>
            </a:pPr>
            <a:r>
              <a:rPr lang="en-US" sz="1100">
                <a:solidFill>
                  <a:schemeClr val="dk1"/>
                </a:solidFill>
                <a:latin typeface="Calibri"/>
                <a:ea typeface="Calibri"/>
                <a:cs typeface="Calibri"/>
                <a:sym typeface="Calibri"/>
              </a:rPr>
              <a:t>For further questions or </a:t>
            </a:r>
            <a:r>
              <a:rPr lang="en-US" sz="1100">
                <a:solidFill>
                  <a:schemeClr val="dk1"/>
                </a:solidFill>
                <a:latin typeface="Calibri"/>
                <a:ea typeface="Calibri"/>
                <a:cs typeface="Calibri"/>
                <a:sym typeface="Calibri"/>
              </a:rPr>
              <a:t>comments</a:t>
            </a:r>
            <a:r>
              <a:rPr lang="en-US" sz="1100">
                <a:solidFill>
                  <a:schemeClr val="dk1"/>
                </a:solidFill>
                <a:latin typeface="Calibri"/>
                <a:ea typeface="Calibri"/>
                <a:cs typeface="Calibri"/>
                <a:sym typeface="Calibri"/>
              </a:rPr>
              <a:t> please contact team lead Jason Mester: jmmester@asu.edu</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Troy</dc:creator>
</cp:coreProperties>
</file>